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92" r:id="rId5"/>
    <p:sldId id="297" r:id="rId6"/>
    <p:sldId id="279" r:id="rId7"/>
    <p:sldId id="280" r:id="rId8"/>
    <p:sldId id="281" r:id="rId9"/>
    <p:sldId id="282" r:id="rId10"/>
    <p:sldId id="294" r:id="rId11"/>
    <p:sldId id="273" r:id="rId12"/>
    <p:sldId id="274" r:id="rId13"/>
    <p:sldId id="277" r:id="rId14"/>
    <p:sldId id="265" r:id="rId15"/>
    <p:sldId id="267" r:id="rId16"/>
    <p:sldId id="266" r:id="rId17"/>
    <p:sldId id="272" r:id="rId18"/>
    <p:sldId id="268" r:id="rId19"/>
    <p:sldId id="276" r:id="rId20"/>
    <p:sldId id="295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6" autoAdjust="0"/>
    <p:restoredTop sz="94624" autoAdjust="0"/>
  </p:normalViewPr>
  <p:slideViewPr>
    <p:cSldViewPr>
      <p:cViewPr varScale="1">
        <p:scale>
          <a:sx n="74" d="100"/>
          <a:sy n="74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955E-8847-4A55-8585-C805F482B42F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55DD6-ED38-49B7-BFA6-CD9A2D3E7CE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710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55DD6-ED38-49B7-BFA6-CD9A2D3E7CE8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55DD6-ED38-49B7-BFA6-CD9A2D3E7CE8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3154-73CC-4500-A8A8-6B7F1DB77455}" type="datetimeFigureOut">
              <a:rPr lang="bg-BG" smtClean="0"/>
              <a:pPr/>
              <a:t>19.11.2018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6369-C16A-4C5E-A3D7-097F2CB0D63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>
            <a:noAutofit/>
          </a:bodyPr>
          <a:lstStyle/>
          <a:p>
            <a:r>
              <a:rPr lang="bg-BG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8000" b="1" dirty="0" smtClean="0">
                <a:ln cmpd="thinThick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0007" dist="310007" dir="7680000" sy="30000" kx="1300200" algn="ctr" rotWithShape="0">
                    <a:schemeClr val="accent6">
                      <a:lumMod val="75000"/>
                      <a:alpha val="32000"/>
                    </a:schemeClr>
                  </a:outerShdw>
                </a:effectLst>
              </a:rPr>
              <a:t>Безопасността на децата в интернет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Децата имат достъп до изключително богати и полезни за тях ресурси, имат възможност да общуват свободно и да изразяват своето мнение. Заедно с това обаче, като потребители на Интернет са изложени на разнообразни рискове и заплахи за тяхната сигурност и безопасност.</a:t>
            </a:r>
          </a:p>
          <a:p>
            <a:pPr>
              <a:buNone/>
            </a:pP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unset" dir="t"/>
            </a:scene3d>
            <a:sp3d extrusionH="139700" contourW="38100" prstMaterial="clear">
              <a:bevelT w="152400" h="279400"/>
              <a:bevelB w="177800" h="1079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bg1"/>
              </a:contourClr>
            </a:sp3d>
          </a:bodyPr>
          <a:lstStyle/>
          <a:p>
            <a:r>
              <a:rPr lang="bg-BG" sz="8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КОНТАКТ С</a:t>
            </a:r>
            <a:br>
              <a:rPr lang="bg-BG" sz="8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bg-BG" sz="8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НЕПОДХОДЯЩИ  ХОРА</a:t>
            </a:r>
            <a:r>
              <a:rPr lang="bg-BG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bg-BG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Непознатите хора са най-голямата заплаха за децата в Мрежата</a:t>
            </a:r>
            <a:endParaRPr lang="bg-BG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endParaRPr lang="bg-BG" dirty="0">
              <a:latin typeface="Arial" charset="0"/>
            </a:endParaRPr>
          </a:p>
          <a:p>
            <a:pPr algn="ctr">
              <a:buNone/>
              <a:defRPr/>
            </a:pPr>
            <a:r>
              <a:rPr lang="bg-B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Сексуалната злоупотреба е най-страшното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algn="ctr">
              <a:buNone/>
              <a:defRPr/>
            </a:pPr>
            <a:r>
              <a:rPr lang="bg-B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последствие от безотговорното поведение онлайн, но мнозинството от децата са подготвени да се предпазят. </a:t>
            </a:r>
          </a:p>
          <a:p>
            <a:pPr algn="ctr">
              <a:buNone/>
              <a:defRPr/>
            </a:pPr>
            <a:endParaRPr lang="bg-BG" dirty="0">
              <a:latin typeface="Arial" charset="0"/>
            </a:endParaRP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512" y="1772816"/>
            <a:ext cx="2065556" cy="3845024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3608" y="1844824"/>
            <a:ext cx="1368152" cy="108012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11188" y="333375"/>
            <a:ext cx="1152525" cy="1150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g-BG" sz="2800" dirty="0">
                <a:solidFill>
                  <a:schemeClr val="bg1"/>
                </a:solidFill>
                <a:latin typeface="Arial" charset="0"/>
              </a:rPr>
              <a:t>16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124744"/>
            <a:ext cx="4968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211960" y="1628800"/>
            <a:ext cx="108108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020272" y="2564904"/>
            <a:ext cx="1081088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 l="11119" t="6793" r="20833" b="15428"/>
          <a:stretch>
            <a:fillRect/>
          </a:stretch>
        </p:blipFill>
        <p:spPr bwMode="auto">
          <a:xfrm rot="2929246">
            <a:off x="2466429" y="2941725"/>
            <a:ext cx="32051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563888" y="2420888"/>
            <a:ext cx="8636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3429000"/>
            <a:ext cx="2941638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868144" y="3429000"/>
            <a:ext cx="129540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059832" y="260648"/>
          <a:ext cx="526042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Пакетиращ обект на обвивката" showAsIcon="1" r:id="rId9" imgW="2957040" imgH="480960" progId="Package">
                  <p:embed/>
                </p:oleObj>
              </mc:Choice>
              <mc:Fallback>
                <p:oleObj name="Пакетиращ обект на обвивката" showAsIcon="1" r:id="rId9" imgW="2957040" imgH="4809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60648"/>
                        <a:ext cx="526042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1000" r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900" kern="1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ОНЛАЙН  ТОРМОЗ</a:t>
            </a:r>
            <a:r>
              <a:rPr lang="bg-BG" kern="1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bg-BG" kern="1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bg-BG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bg-BG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Онлайн тормозът най-често е между ученици, но и между хора от различни поколения. Учители също стават обект на такова насилие. </a:t>
            </a:r>
          </a:p>
          <a:p>
            <a:endParaRPr lang="bg-BG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  <a:p>
            <a:r>
              <a:rPr lang="bg-BG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Деца, обекти на физически тормоз, използват интернет, за да си го “върнат” на извършителя от безопасно разстояние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Различен ли е онлайн тормозът от реалния?</a:t>
            </a:r>
            <a:endParaRPr lang="bg-B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Онлайн тормозът се случва по всяко време на денонощието и навлиза в твърде лични пространства, като дома на детето, смятани до неотдавна за безопасни.</a:t>
            </a:r>
            <a:endParaRPr lang="en-US" dirty="0" smtClean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</a:endParaRPr>
          </a:p>
          <a:p>
            <a:endParaRPr lang="bg-BG" dirty="0" smtClean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</a:endParaRPr>
          </a:p>
          <a:p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Свидетелите могат да бъдат хиляди и да наблюдават насилието многократно..</a:t>
            </a:r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latin typeface="Arial" charset="0"/>
              </a:rPr>
              <a:t>.</a:t>
            </a:r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 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/>
          <a:lstStyle/>
          <a:p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Според представително проучване 23% от българските деца между 10 и 14 години, които ползват интернет, са били подложени на онлайн тормоз.</a:t>
            </a:r>
          </a:p>
          <a:p>
            <a:endParaRPr lang="bg-BG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  <a:p>
            <a:r>
              <a:rPr lang="bg-B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55% от тях споделят, че са били много разстроени от случилото се.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92613"/>
            <a:ext cx="34925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bg-BG" sz="32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Онлайн насилието: водеща заплаха сред децата в интернет пространството!</a:t>
            </a:r>
            <a:br>
              <a:rPr lang="bg-BG" sz="32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bg-BG" sz="3200" dirty="0"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538163" lvl="1" indent="-15875" eaLnBrk="0" hangingPunct="0">
              <a:buClr>
                <a:srgbClr val="FF3737"/>
              </a:buClr>
              <a:buNone/>
            </a:pPr>
            <a:r>
              <a:rPr lang="bg-BG" sz="2400" dirty="0" smtClean="0">
                <a:latin typeface="Arial Narrow" pitchFamily="34" charset="0"/>
              </a:rPr>
              <a:t>В 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bg-BG" sz="2400" dirty="0" smtClean="0">
                <a:latin typeface="Arial Narrow" pitchFamily="34" charset="0"/>
              </a:rPr>
              <a:t>проучване сред  </a:t>
            </a:r>
            <a:r>
              <a:rPr lang="bg-BG" sz="2400" dirty="0" smtClean="0">
                <a:solidFill>
                  <a:srgbClr val="FF0000"/>
                </a:solidFill>
                <a:latin typeface="Arial Narrow" pitchFamily="34" charset="0"/>
              </a:rPr>
              <a:t>213 </a:t>
            </a:r>
            <a:r>
              <a:rPr lang="bg-BG" sz="2400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bg-BG" sz="2400" dirty="0" smtClean="0">
                <a:latin typeface="Arial Narrow" pitchFamily="34" charset="0"/>
              </a:rPr>
              <a:t>деца на възраст между 12-18 години  84% споделят, че им се е случвало да бъдат обидени, засрамени или унижени в интернет.</a:t>
            </a:r>
          </a:p>
          <a:p>
            <a:pPr marL="538163" lvl="1" indent="-15875" eaLnBrk="0" hangingPunct="0">
              <a:buClr>
                <a:srgbClr val="FF3737"/>
              </a:buClr>
              <a:buNone/>
            </a:pPr>
            <a:endParaRPr lang="bg-BG" sz="2400" dirty="0" smtClean="0">
              <a:latin typeface="Arial Narrow" pitchFamily="34" charset="0"/>
            </a:endParaRPr>
          </a:p>
          <a:p>
            <a:pPr marL="538163" lvl="1" indent="-15875" eaLnBrk="0" hangingPunct="0">
              <a:buClr>
                <a:srgbClr val="FF3737"/>
              </a:buClr>
              <a:buNone/>
            </a:pPr>
            <a:r>
              <a:rPr lang="bg-BG" sz="2400" dirty="0" smtClean="0">
                <a:latin typeface="Arial Narrow" pitchFamily="34" charset="0"/>
              </a:rPr>
              <a:t>В </a:t>
            </a:r>
            <a:r>
              <a:rPr lang="bg-BG" sz="2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87% </a:t>
            </a:r>
            <a:r>
              <a:rPr lang="bg-BG" sz="2400" dirty="0" smtClean="0">
                <a:latin typeface="Arial Narrow" pitchFamily="34" charset="0"/>
              </a:rPr>
              <a:t>от случаите децата смятат, че извършителят го е направил за забавление. </a:t>
            </a:r>
          </a:p>
          <a:p>
            <a:pPr marL="538163" lvl="1" indent="-15875" eaLnBrk="0" hangingPunct="0">
              <a:buClr>
                <a:srgbClr val="FF3737"/>
              </a:buClr>
              <a:buNone/>
            </a:pPr>
            <a:endParaRPr lang="bg-BG" sz="2400" dirty="0" smtClean="0">
              <a:latin typeface="Arial Narrow" pitchFamily="34" charset="0"/>
            </a:endParaRPr>
          </a:p>
          <a:p>
            <a:pPr marL="538163" lvl="1" indent="-15875" eaLnBrk="0" hangingPunct="0">
              <a:buClr>
                <a:srgbClr val="FF3737"/>
              </a:buClr>
              <a:buNone/>
            </a:pPr>
            <a:r>
              <a:rPr lang="bg-BG" sz="2400" dirty="0" smtClean="0">
                <a:latin typeface="Arial Narrow" pitchFamily="34" charset="0"/>
              </a:rPr>
              <a:t>Най-използвани средства</a:t>
            </a:r>
            <a:r>
              <a:rPr lang="bg-BG" sz="24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bg-BG" sz="2400" dirty="0" err="1" smtClean="0">
                <a:solidFill>
                  <a:srgbClr val="FF0000"/>
                </a:solidFill>
                <a:latin typeface="Arial Narrow" pitchFamily="34" charset="0"/>
              </a:rPr>
              <a:t>Фейсбук</a:t>
            </a:r>
            <a:r>
              <a:rPr lang="bg-BG" sz="2400" dirty="0" smtClean="0">
                <a:solidFill>
                  <a:srgbClr val="FF0000"/>
                </a:solidFill>
                <a:latin typeface="Arial Narrow" pitchFamily="34" charset="0"/>
              </a:rPr>
              <a:t> и </a:t>
            </a:r>
            <a:r>
              <a:rPr lang="bg-BG" sz="2400" dirty="0" err="1" smtClean="0">
                <a:solidFill>
                  <a:srgbClr val="FF0000"/>
                </a:solidFill>
                <a:latin typeface="Arial Narrow" pitchFamily="34" charset="0"/>
              </a:rPr>
              <a:t>Скайп</a:t>
            </a:r>
            <a:endParaRPr lang="bg-BG" sz="2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38163" lvl="1" indent="-15875" eaLnBrk="0" hangingPunct="0">
              <a:buClr>
                <a:srgbClr val="FF3737"/>
              </a:buClr>
              <a:buNone/>
            </a:pPr>
            <a:endParaRPr lang="bg-BG" sz="2400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marL="538163" lvl="1" indent="-15875" eaLnBrk="0" hangingPunct="0">
              <a:buClr>
                <a:srgbClr val="FF3737"/>
              </a:buClr>
              <a:buNone/>
            </a:pPr>
            <a:r>
              <a:rPr lang="bg-BG" sz="2400" dirty="0" smtClean="0">
                <a:latin typeface="Arial Narrow" pitchFamily="34" charset="0"/>
              </a:rPr>
              <a:t>Изразяването на враждебност, омраза, унижаването на другия, агресията и обидата са неразделна част от онлайн-културата на младежите. 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bg-BG" dirty="0">
                <a:latin typeface="Arial" charset="0"/>
              </a:rPr>
              <a:t>Само 4% от тийнейджърите публикуват открито сексуални снимки. </a:t>
            </a:r>
          </a:p>
          <a:p>
            <a:pPr algn="ctr">
              <a:buNone/>
              <a:defRPr/>
            </a:pPr>
            <a:r>
              <a:rPr lang="bg-BG" dirty="0">
                <a:latin typeface="Arial" charset="0"/>
              </a:rPr>
              <a:t>Те се разпространяват обаче сред тройно по-широка аудитория.</a:t>
            </a:r>
          </a:p>
          <a:p>
            <a:pPr algn="ctr">
              <a:buNone/>
              <a:defRPr/>
            </a:pPr>
            <a:r>
              <a:rPr lang="bg-B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Предизвикателството не е безопасно!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519030"/>
            <a:ext cx="8528556" cy="51422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g-BG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2">
                    <a:lumMod val="75000"/>
                  </a:schemeClr>
                </a:solidFill>
              </a:rPr>
              <a:t>Ролята на социалния работник</a:t>
            </a:r>
            <a:endParaRPr lang="bg-BG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2681139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разлика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от много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страни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на Запад, в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България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присъствието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социалните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работници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в интернет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пространството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е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силно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ограничено,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въпреки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че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е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търсено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bg-BG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20000" r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Съдържание:</a:t>
            </a:r>
            <a:endParaRPr lang="bg-BG" dirty="0"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  <a:defRPr/>
            </a:pPr>
            <a:r>
              <a:rPr lang="bg-BG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  </a:t>
            </a: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1. Увод.</a:t>
            </a:r>
            <a:endParaRPr lang="bg-BG" b="1" i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2.Споделяне на лична информация</a:t>
            </a: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3.Правила за сигурност на децата в интернет.</a:t>
            </a: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4.Опасни страни на виртуалното пространство.</a:t>
            </a: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5.Контакт с неподходящи хора в интернет.</a:t>
            </a: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   6.Риск от онлайн тормоз.</a:t>
            </a:r>
          </a:p>
          <a:p>
            <a:pPr marL="514350" indent="-514350">
              <a:buNone/>
              <a:defRPr/>
            </a:pPr>
            <a:r>
              <a:rPr lang="bg-BG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7.Ролята на социалния работник.</a:t>
            </a:r>
            <a:endParaRPr lang="bg-BG" b="1" i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Споделяне на лична информация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Най-важните препоръки към децата са те да пазят в тайна паролите си в мрежата и да ги споделят само със своите родители, да отговарят на имейли и да приемат покани в чата само от хора, които познават; да не ползват компютъра повече от един час на ден и да не дават лична информация за себе си и близките си на никого в интернет. 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b="1" dirty="0" smtClean="0"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Arial" charset="0"/>
              </a:rPr>
              <a:t>Правило 1</a:t>
            </a:r>
          </a:p>
          <a:p>
            <a:pPr marL="0" indent="0">
              <a:buNone/>
            </a:pPr>
            <a:r>
              <a:rPr lang="bg-BG" dirty="0" smtClean="0">
                <a:latin typeface="Arial" charset="0"/>
              </a:rPr>
              <a:t>Не давай лична информация като име, парола, адрес, домашен телефон, училището, в което учиш, месторабота или служебен телефон на родителите си, без тяхно разрешение. </a:t>
            </a:r>
            <a:endParaRPr lang="bg-BG" b="1" dirty="0" smtClean="0">
              <a:latin typeface="Arial" charset="0"/>
            </a:endParaRPr>
          </a:p>
          <a:p>
            <a:pPr marL="0" indent="0">
              <a:buNone/>
            </a:pPr>
            <a:r>
              <a:rPr lang="bg-BG" b="1" dirty="0" smtClean="0"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Arial" charset="0"/>
              </a:rPr>
              <a:t>Правило 2</a:t>
            </a:r>
          </a:p>
          <a:p>
            <a:pPr marL="0" indent="0">
              <a:buNone/>
            </a:pPr>
            <a:r>
              <a:rPr lang="bg-BG" dirty="0" smtClean="0">
                <a:latin typeface="Arial" charset="0"/>
              </a:rPr>
              <a:t>Не приемай среща с някой, с когото си се запознал в интернет, без съгласието на твоите родители. Ако те одобрят срещата, нека тя да е на публично място и по възможност да е в присъствие на твои близки или приятели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2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b="1" dirty="0" smtClean="0">
                <a:latin typeface="Arial" charset="0"/>
              </a:rPr>
              <a:t>Правило 3</a:t>
            </a:r>
          </a:p>
          <a:p>
            <a:pPr marL="0" indent="0"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Arial" charset="0"/>
              </a:rPr>
              <a:t>Не изпращай свои снимки или снимки на твои близки, без преди това да си обсъдил решението си със своите родители. 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Правило 4</a:t>
            </a:r>
          </a:p>
          <a:p>
            <a:pPr marL="0" indent="0"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Arial" charset="0"/>
              </a:rPr>
              <a:t>Не отговаряй на съобщения, които са обидни, заплашващи, неприлични или те карат да се чувстваш неудобно. Информирай родителите си за такива съобщения. 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Правило 5</a:t>
            </a:r>
          </a:p>
          <a:p>
            <a:pPr marL="0" indent="0"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Внимавай, когато разговаряш в чат. Помни, че хората онлайн често се представят за такива, каквито не са. </a:t>
            </a:r>
            <a:endParaRPr lang="bg-BG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7533456"/>
          </a:xfrm>
        </p:spPr>
        <p:txBody>
          <a:bodyPr/>
          <a:lstStyle/>
          <a:p>
            <a:pPr marL="0" indent="0">
              <a:buNone/>
            </a:pPr>
            <a:r>
              <a:rPr lang="bg-BG" b="1" dirty="0" smtClean="0">
                <a:latin typeface="Arial" charset="0"/>
              </a:rPr>
              <a:t>Правило 6</a:t>
            </a:r>
          </a:p>
          <a:p>
            <a:pPr marL="0" indent="0"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Arial" charset="0"/>
              </a:rPr>
              <a:t>Не отговаряй на електронна поща, получена от непознат подател. Тя може да съдържа вирус или друга програма, която да увреди твоя компютър.</a:t>
            </a:r>
            <a:endParaRPr lang="bg-BG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</a:schemeClr>
                </a:outerShdw>
              </a:effectLst>
              <a:latin typeface="Arial" charset="0"/>
            </a:endParaRPr>
          </a:p>
          <a:p>
            <a:pPr marL="0" indent="0">
              <a:buNone/>
            </a:pPr>
            <a:r>
              <a:rPr lang="bg-BG" b="1" dirty="0" smtClean="0">
                <a:latin typeface="Arial" charset="0"/>
              </a:rPr>
              <a:t>Правило 7</a:t>
            </a:r>
          </a:p>
          <a:p>
            <a:pPr marL="0" indent="0"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Консултирай се с родителите си преди да свалиш или инсталираш нова програма на компютъра си, както и не прави нищо, което може да увреди компютъра ти или чрез дадено действие от твоя страна да се разкрият данни за теб и семейството ти. </a:t>
            </a:r>
            <a:endParaRPr lang="bg-BG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8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 smtClean="0">
                <a:latin typeface="Arial" charset="0"/>
              </a:rPr>
              <a:t>Правило 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Нещата, които правиш в интернет, не трябва да вредят на други хора или да противоречат на законите. </a:t>
            </a:r>
            <a:endParaRPr lang="bg-BG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b="1" dirty="0" smtClean="0">
                <a:latin typeface="Arial" charset="0"/>
              </a:rPr>
              <a:t>Правило 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Arial" charset="0"/>
              </a:rPr>
              <a:t>Споделяй с родителите си за начините, чрез които се забавляваш и научаваш нови неща от интернет. </a:t>
            </a:r>
            <a:endParaRPr lang="bg-BG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</a:schemeClr>
                </a:outerShdw>
              </a:effectLst>
              <a:latin typeface="Arial" charset="0"/>
            </a:endParaRP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Харти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4453</TotalTime>
  <Words>740</Words>
  <Application>Microsoft Office PowerPoint</Application>
  <PresentationFormat>On-screen Show (4:3)</PresentationFormat>
  <Paragraphs>63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тема</vt:lpstr>
      <vt:lpstr>Пакетиращ обект на обвивката</vt:lpstr>
      <vt:lpstr>  Безопасността на децата в интернет </vt:lpstr>
      <vt:lpstr>PowerPoint Presentation</vt:lpstr>
      <vt:lpstr>Съдържание:</vt:lpstr>
      <vt:lpstr>Споделяне на лична информация.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КОНТАКТ С НЕПОДХОДЯЩИ  ХОРА </vt:lpstr>
      <vt:lpstr>Непознатите хора са най-голямата заплаха за децата в Мрежата</vt:lpstr>
      <vt:lpstr>PowerPoint Presentation</vt:lpstr>
      <vt:lpstr>ОНЛАЙН  ТОРМОЗ </vt:lpstr>
      <vt:lpstr>PowerPoint Presentation</vt:lpstr>
      <vt:lpstr>Различен ли е онлайн тормозът от реалния?</vt:lpstr>
      <vt:lpstr>PowerPoint Presentation</vt:lpstr>
      <vt:lpstr>Онлайн насилието: водеща заплаха сред децата в интернет пространството! </vt:lpstr>
      <vt:lpstr>PowerPoint Presentation</vt:lpstr>
      <vt:lpstr>Ролята на социалния работник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Безопасността на децата в интернет</dc:title>
  <dc:creator>USER</dc:creator>
  <cp:lastModifiedBy>Евелина Ганчева</cp:lastModifiedBy>
  <cp:revision>180</cp:revision>
  <dcterms:created xsi:type="dcterms:W3CDTF">2013-12-06T10:33:13Z</dcterms:created>
  <dcterms:modified xsi:type="dcterms:W3CDTF">2018-11-19T06:56:37Z</dcterms:modified>
</cp:coreProperties>
</file>